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notesMasterIdLst>
    <p:notesMasterId r:id="rId15"/>
  </p:notesMasterIdLst>
  <p:sldIdLst>
    <p:sldId id="280" r:id="rId2"/>
    <p:sldId id="272" r:id="rId3"/>
    <p:sldId id="305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73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40BAD2"/>
    <a:srgbClr val="BFBFBF"/>
    <a:srgbClr val="1EA886"/>
    <a:srgbClr val="FFA64D"/>
    <a:srgbClr val="28BEFF"/>
    <a:srgbClr val="2FCDA7"/>
    <a:srgbClr val="0087C1"/>
    <a:srgbClr val="FF9326"/>
    <a:srgbClr val="BBB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870" y="96"/>
      </p:cViewPr>
      <p:guideLst>
        <p:guide orient="horz" pos="482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52017-730A-433A-93B7-A65103421A22}" type="datetimeFigureOut">
              <a:rPr lang="it-IT" smtClean="0"/>
              <a:t>12/06/2026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03394-C109-451F-9370-DDC7E740C1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4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1160584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1774657" y="761999"/>
            <a:ext cx="420923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E220-0567-4285-B662-386F4EF26B45}" type="datetime1">
              <a:rPr lang="it-IT" smtClean="0"/>
              <a:t>12/06/2026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288" y="6356350"/>
            <a:ext cx="5911517" cy="365125"/>
          </a:xfrm>
        </p:spPr>
        <p:txBody>
          <a:bodyPr/>
          <a:lstStyle/>
          <a:p>
            <a:r>
              <a:rPr lang="en-US" dirty="0"/>
              <a:t>DGIT – Directorate General for Italian Citizens Abroad and Migration Policies </a:t>
            </a:r>
          </a:p>
          <a:p>
            <a:r>
              <a:rPr lang="en-US" dirty="0"/>
              <a:t>DGAI </a:t>
            </a:r>
            <a:r>
              <a:rPr lang="en-US" dirty="0" err="1"/>
              <a:t>Uff</a:t>
            </a:r>
            <a:r>
              <a:rPr lang="en-US" dirty="0"/>
              <a:t>. VIII - Rete </a:t>
            </a:r>
            <a:r>
              <a:rPr lang="en-US" dirty="0" err="1"/>
              <a:t>Mondiale</a:t>
            </a:r>
            <a:r>
              <a:rPr lang="en-US" dirty="0"/>
              <a:t> </a:t>
            </a:r>
            <a:r>
              <a:rPr lang="en-US" dirty="0" err="1"/>
              <a:t>Visti</a:t>
            </a:r>
            <a:r>
              <a:rPr lang="en-US" dirty="0"/>
              <a:t> - Schengen Unit - VIS System development and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4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6993-C792-4C4A-9375-F1AB86E6524A}" type="datetime1">
              <a:rPr lang="it-IT" smtClean="0"/>
              <a:t>12/06/2026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DGIT – Directorate General for Italian Citizens Abroad and Migration Policies </a:t>
            </a:r>
          </a:p>
          <a:p>
            <a:r>
              <a:rPr lang="en-US" dirty="0"/>
              <a:t>DGAI </a:t>
            </a:r>
            <a:r>
              <a:rPr lang="en-US" dirty="0" err="1"/>
              <a:t>Uff</a:t>
            </a:r>
            <a:r>
              <a:rPr lang="en-US" dirty="0"/>
              <a:t>. VIII - Rete </a:t>
            </a:r>
            <a:r>
              <a:rPr lang="en-US" dirty="0" err="1"/>
              <a:t>Mondiale</a:t>
            </a:r>
            <a:r>
              <a:rPr lang="en-US" dirty="0"/>
              <a:t> </a:t>
            </a:r>
            <a:r>
              <a:rPr lang="en-US" dirty="0" err="1"/>
              <a:t>Visti</a:t>
            </a:r>
            <a:r>
              <a:rPr lang="en-US" dirty="0"/>
              <a:t> - Schengen Unit - VIS System development and management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7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2C1D-72B8-4E9C-84D2-0A6432A5B8BF}" type="datetime1">
              <a:rPr lang="it-IT" smtClean="0"/>
              <a:t>12/06/2026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DGIT – Directorate General for Italian Citizens Abroad and Migration Policies </a:t>
            </a:r>
          </a:p>
          <a:p>
            <a:r>
              <a:rPr lang="en-US" dirty="0"/>
              <a:t>DGAI </a:t>
            </a:r>
            <a:r>
              <a:rPr lang="en-US" dirty="0" err="1"/>
              <a:t>Uff</a:t>
            </a:r>
            <a:r>
              <a:rPr lang="en-US" dirty="0"/>
              <a:t>. VIII - Rete </a:t>
            </a:r>
            <a:r>
              <a:rPr lang="en-US" dirty="0" err="1"/>
              <a:t>Mondiale</a:t>
            </a:r>
            <a:r>
              <a:rPr lang="en-US" dirty="0"/>
              <a:t> </a:t>
            </a:r>
            <a:r>
              <a:rPr lang="en-US" dirty="0" err="1"/>
              <a:t>Visti</a:t>
            </a:r>
            <a:r>
              <a:rPr lang="en-US" dirty="0"/>
              <a:t> - Schengen Unit - VIS System development and management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5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4C46-4D5A-4266-BE95-C9FF70702B2A}" type="datetime1">
              <a:rPr lang="it-IT" smtClean="0"/>
              <a:t>12/06/2026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DGIT – Directorate General for Italian Citizens Abroad and Migration Policies </a:t>
            </a:r>
          </a:p>
          <a:p>
            <a:r>
              <a:rPr lang="en-US" dirty="0"/>
              <a:t>DGAI </a:t>
            </a:r>
            <a:r>
              <a:rPr lang="en-US" dirty="0" err="1"/>
              <a:t>Uff</a:t>
            </a:r>
            <a:r>
              <a:rPr lang="en-US" dirty="0"/>
              <a:t>. VIII - Rete </a:t>
            </a:r>
            <a:r>
              <a:rPr lang="en-US" dirty="0" err="1"/>
              <a:t>Mondiale</a:t>
            </a:r>
            <a:r>
              <a:rPr lang="en-US" dirty="0"/>
              <a:t> </a:t>
            </a:r>
            <a:r>
              <a:rPr lang="en-US" dirty="0" err="1"/>
              <a:t>Visti</a:t>
            </a:r>
            <a:r>
              <a:rPr lang="en-US" dirty="0"/>
              <a:t> - Schengen Unit - VIS System development and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7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1001-0F12-48EA-89C2-446BE7D1C614}" type="datetime1">
              <a:rPr lang="it-IT" smtClean="0"/>
              <a:t>12/06/2026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DGIT – Directorate General for Italian Citizens Abroad and Migration Policies </a:t>
            </a:r>
          </a:p>
          <a:p>
            <a:r>
              <a:rPr lang="en-US" dirty="0"/>
              <a:t>DGAI </a:t>
            </a:r>
            <a:r>
              <a:rPr lang="en-US" dirty="0" err="1"/>
              <a:t>Uff</a:t>
            </a:r>
            <a:r>
              <a:rPr lang="en-US" dirty="0"/>
              <a:t>. VIII - Rete </a:t>
            </a:r>
            <a:r>
              <a:rPr lang="en-US" dirty="0" err="1"/>
              <a:t>Mondiale</a:t>
            </a:r>
            <a:r>
              <a:rPr lang="en-US" dirty="0"/>
              <a:t> </a:t>
            </a:r>
            <a:r>
              <a:rPr lang="en-US" dirty="0" err="1"/>
              <a:t>Visti</a:t>
            </a:r>
            <a:r>
              <a:rPr lang="en-US" dirty="0"/>
              <a:t> - Schengen Unit - VIS System development and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8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E542-9D42-4B65-AE95-5DE9D732790D}" type="datetime1">
              <a:rPr lang="it-IT" smtClean="0"/>
              <a:t>12/06/2026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DGIT – Directorate General for Italian Citizens Abroad and Migration Policies </a:t>
            </a:r>
          </a:p>
          <a:p>
            <a:r>
              <a:rPr lang="en-US" dirty="0"/>
              <a:t>DGAI </a:t>
            </a:r>
            <a:r>
              <a:rPr lang="en-US" dirty="0" err="1"/>
              <a:t>Uff</a:t>
            </a:r>
            <a:r>
              <a:rPr lang="en-US" dirty="0"/>
              <a:t>. VIII - Rete </a:t>
            </a:r>
            <a:r>
              <a:rPr lang="en-US" dirty="0" err="1"/>
              <a:t>Mondiale</a:t>
            </a:r>
            <a:r>
              <a:rPr lang="en-US" dirty="0"/>
              <a:t> </a:t>
            </a:r>
            <a:r>
              <a:rPr lang="en-US" dirty="0" err="1"/>
              <a:t>Visti</a:t>
            </a:r>
            <a:r>
              <a:rPr lang="en-US" dirty="0"/>
              <a:t> - Schengen Unit - VIS System development and management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6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955A-E1CC-42A3-9D39-8C8DA4F69265}" type="datetime1">
              <a:rPr lang="it-IT" smtClean="0"/>
              <a:t>12/06/2026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DGIT – Directorate General for Italian Citizens Abroad and Migration Policies </a:t>
            </a:r>
          </a:p>
          <a:p>
            <a:r>
              <a:rPr lang="en-US" dirty="0"/>
              <a:t>DGAI </a:t>
            </a:r>
            <a:r>
              <a:rPr lang="en-US" dirty="0" err="1"/>
              <a:t>Uff</a:t>
            </a:r>
            <a:r>
              <a:rPr lang="en-US" dirty="0"/>
              <a:t>. VIII - Rete </a:t>
            </a:r>
            <a:r>
              <a:rPr lang="en-US" dirty="0" err="1"/>
              <a:t>Mondiale</a:t>
            </a:r>
            <a:r>
              <a:rPr lang="en-US" dirty="0"/>
              <a:t> </a:t>
            </a:r>
            <a:r>
              <a:rPr lang="en-US" dirty="0" err="1"/>
              <a:t>Visti</a:t>
            </a:r>
            <a:r>
              <a:rPr lang="en-US" dirty="0"/>
              <a:t> - Schengen Unit - VIS System development and management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8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67F-2751-4109-B07A-D24AA0EDF274}" type="datetime1">
              <a:rPr lang="it-IT" smtClean="0"/>
              <a:t>12/06/2026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DGIT – Directorate General for Italian Citizens Abroad and Migration Policies </a:t>
            </a:r>
          </a:p>
          <a:p>
            <a:r>
              <a:rPr lang="en-US" dirty="0"/>
              <a:t>DGAI </a:t>
            </a:r>
            <a:r>
              <a:rPr lang="en-US" dirty="0" err="1"/>
              <a:t>Uff</a:t>
            </a:r>
            <a:r>
              <a:rPr lang="en-US" dirty="0"/>
              <a:t>. VIII - Rete </a:t>
            </a:r>
            <a:r>
              <a:rPr lang="en-US" dirty="0" err="1"/>
              <a:t>Mondiale</a:t>
            </a:r>
            <a:r>
              <a:rPr lang="en-US" dirty="0"/>
              <a:t> </a:t>
            </a:r>
            <a:r>
              <a:rPr lang="en-US" dirty="0" err="1"/>
              <a:t>Visti</a:t>
            </a:r>
            <a:r>
              <a:rPr lang="en-US" dirty="0"/>
              <a:t> - Schengen Unit - VIS System development and management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9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3D5A-C72A-4189-9970-D1C9A0BEFF68}" type="datetime1">
              <a:rPr lang="it-IT" smtClean="0"/>
              <a:t>12/06/2026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DGIT – Directorate General for Italian Citizens Abroad and Migration Policies </a:t>
            </a:r>
          </a:p>
          <a:p>
            <a:r>
              <a:rPr lang="en-US" dirty="0"/>
              <a:t>DGAI </a:t>
            </a:r>
            <a:r>
              <a:rPr lang="en-US" dirty="0" err="1"/>
              <a:t>Uff</a:t>
            </a:r>
            <a:r>
              <a:rPr lang="en-US" dirty="0"/>
              <a:t>. VIII - Rete </a:t>
            </a:r>
            <a:r>
              <a:rPr lang="en-US" dirty="0" err="1"/>
              <a:t>Mondiale</a:t>
            </a:r>
            <a:r>
              <a:rPr lang="en-US" dirty="0"/>
              <a:t> </a:t>
            </a:r>
            <a:r>
              <a:rPr lang="en-US" dirty="0" err="1"/>
              <a:t>Visti</a:t>
            </a:r>
            <a:r>
              <a:rPr lang="en-US" dirty="0"/>
              <a:t> - Schengen Unit - VIS System development and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562E-0F47-4A10-831D-F1A3CFE500EB}" type="datetime1">
              <a:rPr lang="it-IT" smtClean="0"/>
              <a:t>12/06/2026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DGIT – Directorate General for Italian Citizens Abroad and Migration Policies </a:t>
            </a:r>
          </a:p>
          <a:p>
            <a:r>
              <a:rPr lang="en-US" dirty="0"/>
              <a:t>DGAI </a:t>
            </a:r>
            <a:r>
              <a:rPr lang="en-US" dirty="0" err="1"/>
              <a:t>Uff</a:t>
            </a:r>
            <a:r>
              <a:rPr lang="en-US" dirty="0"/>
              <a:t>. VIII - Rete </a:t>
            </a:r>
            <a:r>
              <a:rPr lang="en-US" dirty="0" err="1"/>
              <a:t>Mondiale</a:t>
            </a:r>
            <a:r>
              <a:rPr lang="en-US" dirty="0"/>
              <a:t> </a:t>
            </a:r>
            <a:r>
              <a:rPr lang="en-US" dirty="0" err="1"/>
              <a:t>Visti</a:t>
            </a:r>
            <a:r>
              <a:rPr lang="en-US" dirty="0"/>
              <a:t> - Schengen Unit - VIS System development and management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1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1B77-D977-45EE-8FBC-A8BCFFDF379C}" type="datetime1">
              <a:rPr lang="it-IT" smtClean="0"/>
              <a:t>12/06/2026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 dirty="0"/>
              <a:t>DGIT – Directorate General for Italian Citizens Abroad and Migration Policies </a:t>
            </a:r>
          </a:p>
          <a:p>
            <a:r>
              <a:rPr lang="en-US" dirty="0"/>
              <a:t>DGAI </a:t>
            </a:r>
            <a:r>
              <a:rPr lang="en-US" dirty="0" err="1"/>
              <a:t>Uff</a:t>
            </a:r>
            <a:r>
              <a:rPr lang="en-US" dirty="0"/>
              <a:t>. VIII - Rete </a:t>
            </a:r>
            <a:r>
              <a:rPr lang="en-US" dirty="0" err="1"/>
              <a:t>Mondiale</a:t>
            </a:r>
            <a:r>
              <a:rPr lang="en-US" dirty="0"/>
              <a:t> </a:t>
            </a:r>
            <a:r>
              <a:rPr lang="en-US" dirty="0" err="1"/>
              <a:t>Visti</a:t>
            </a:r>
            <a:r>
              <a:rPr lang="en-US" dirty="0"/>
              <a:t> - Schengen Unit - VIS System development and management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4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777489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364551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8950" y="864108"/>
            <a:ext cx="853821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9BC563-645C-4682-918E-04077B5ADAE9}" type="datetime1">
              <a:rPr lang="it-IT" smtClean="0"/>
              <a:t>12/06/2026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DGIT – Directorate General for Italian Citizens Abroad and Migration Policies  DGAI Uff. VIII - Rete Mondiale Visti - Schengen Unit - VIS System development and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EAC9A16-E718-435F-B09F-5E489FFD9D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043" y="244550"/>
            <a:ext cx="1476483" cy="4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5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" t="1407" r="179" b="24309"/>
          <a:stretch/>
        </p:blipFill>
        <p:spPr>
          <a:xfrm>
            <a:off x="-219401" y="-1"/>
            <a:ext cx="12411401" cy="6858001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E92CD2A-6B6A-426B-BC02-13D7F2897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826487"/>
            <a:ext cx="7315200" cy="3255264"/>
          </a:xfrm>
        </p:spPr>
        <p:txBody>
          <a:bodyPr>
            <a:normAutofit/>
          </a:bodyPr>
          <a:lstStyle/>
          <a:p>
            <a:r>
              <a:rPr lang="sv-SE" dirty="0"/>
              <a:t>Italian VIS National System</a:t>
            </a:r>
            <a:br>
              <a:rPr lang="sv-SE" dirty="0"/>
            </a:br>
            <a:r>
              <a:rPr lang="sv-SE" dirty="0"/>
              <a:t>Innovation Path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A7A0340-2010-414F-977D-AFE36EF73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5236916"/>
            <a:ext cx="7315200" cy="610093"/>
          </a:xfrm>
        </p:spPr>
        <p:txBody>
          <a:bodyPr>
            <a:normAutofit/>
          </a:bodyPr>
          <a:lstStyle/>
          <a:p>
            <a:r>
              <a:rPr lang="en-GB" b="1" dirty="0"/>
              <a:t>Rome, 7 July 2017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AD2FCDE-5DFE-4AEB-8706-BA9C80D9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871" y="6356350"/>
            <a:ext cx="5911517" cy="3651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</a:rPr>
              <a:t>DGIT – Directorate General for Italian Citizens Abroad and Migration Policies  DGAI </a:t>
            </a:r>
            <a:r>
              <a:rPr lang="en-US" sz="1000" dirty="0" err="1">
                <a:solidFill>
                  <a:srgbClr val="FFFFFF"/>
                </a:solidFill>
              </a:rPr>
              <a:t>Uff</a:t>
            </a:r>
            <a:r>
              <a:rPr lang="en-US" sz="1000" dirty="0">
                <a:solidFill>
                  <a:srgbClr val="FFFFFF"/>
                </a:solidFill>
              </a:rPr>
              <a:t>. VIII - Rete </a:t>
            </a:r>
            <a:r>
              <a:rPr lang="en-US" sz="1000" dirty="0" err="1">
                <a:solidFill>
                  <a:srgbClr val="FFFFFF"/>
                </a:solidFill>
              </a:rPr>
              <a:t>Mondiale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 err="1">
                <a:solidFill>
                  <a:srgbClr val="FFFFFF"/>
                </a:solidFill>
              </a:rPr>
              <a:t>Visti</a:t>
            </a:r>
            <a:r>
              <a:rPr lang="en-US" sz="1000" dirty="0">
                <a:solidFill>
                  <a:srgbClr val="FFFFFF"/>
                </a:solidFill>
              </a:rPr>
              <a:t> - Schengen Unit - VIS System development and management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C597396-07A7-44FD-BCBD-0C7ADAFA4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700" y="1189163"/>
            <a:ext cx="2309178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2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A7FACD-A577-4F72-A2F3-D5FC8450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665288"/>
            <a:ext cx="2364551" cy="4059732"/>
          </a:xfrm>
        </p:spPr>
        <p:txBody>
          <a:bodyPr anchor="t">
            <a:noAutofit/>
          </a:bodyPr>
          <a:lstStyle/>
          <a:p>
            <a:r>
              <a:rPr lang="en-US" sz="2000" dirty="0"/>
              <a:t>Fill out the online application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/>
              <a:t>Step 7</a:t>
            </a:r>
            <a:br>
              <a:rPr lang="en-US" dirty="0"/>
            </a:br>
            <a:r>
              <a:rPr lang="en-US" dirty="0"/>
              <a:t>References EU, EEA OR CH citizens </a:t>
            </a:r>
            <a:br>
              <a:rPr lang="en-US" dirty="0"/>
            </a:b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51FD55-81A9-4757-8602-8D1EB12A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DB04C46-4D5A-4266-BE95-C9FF70702B2A}" type="datetime1">
              <a:rPr lang="it-IT" noProof="0" smtClean="0"/>
              <a:pPr lvl="0"/>
              <a:t>12/06/2026</a:t>
            </a:fld>
            <a:endParaRPr lang="en-US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80754B-7D20-4D30-95BF-45243A99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/>
              <a:t>DGIT – Directorate General for Italian Citizens Abroad and Migration Policies </a:t>
            </a:r>
          </a:p>
          <a:p>
            <a:pPr lvl="0"/>
            <a:r>
              <a:rPr lang="en-US" noProof="0"/>
              <a:t>DGAI Uff. VIII - Rete Mondiale Visti - Schengen Unit - VIS System development and management</a:t>
            </a:r>
            <a:endParaRPr lang="en-US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75C1B3-A277-477C-B953-0F3DC3BD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AB73BC-B049-4115-A692-8D63A059BFB8}" type="slidenum">
              <a:rPr lang="en-US" noProof="0" smtClean="0"/>
              <a:pPr lvl="0"/>
              <a:t>10</a:t>
            </a:fld>
            <a:endParaRPr lang="en-US" noProof="0" dirty="0"/>
          </a:p>
        </p:txBody>
      </p:sp>
      <p:pic>
        <p:nvPicPr>
          <p:cNvPr id="15" name="Segnaposto contenuto 14">
            <a:extLst>
              <a:ext uri="{FF2B5EF4-FFF2-40B4-BE49-F238E27FC236}">
                <a16:creationId xmlns:a16="http://schemas.microsoft.com/office/drawing/2014/main" id="{A34D7B70-2F23-481F-B01A-9D280091A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6397"/>
          <a:stretch/>
        </p:blipFill>
        <p:spPr>
          <a:xfrm>
            <a:off x="2929138" y="765175"/>
            <a:ext cx="8712000" cy="5308996"/>
          </a:xfrm>
        </p:spPr>
      </p:pic>
    </p:spTree>
    <p:extLst>
      <p:ext uri="{BB962C8B-B14F-4D97-AF65-F5344CB8AC3E}">
        <p14:creationId xmlns:p14="http://schemas.microsoft.com/office/powerpoint/2010/main" val="309326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C29F6574-CE41-4747-B866-5AE7C0A2E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 the form containing the 2D barcode</a:t>
            </a:r>
            <a:endParaRPr lang="it-IT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9F3C2F2-E716-4621-9873-07DCDB0B2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F88E-BAA8-4A26-85A5-E8A2EBE1E10B}" type="datetime1">
              <a:rPr lang="it-IT" smtClean="0"/>
              <a:pPr/>
              <a:t>12/06/2026</a:t>
            </a:fld>
            <a:endParaRPr lang="en-US" dirty="0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AC33ACDA-C89C-4FE1-9543-60F4EC3C4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DGIT – Directorate General for Italian Citizens Abroad and Migration Policies </a:t>
            </a:r>
          </a:p>
          <a:p>
            <a:r>
              <a:rPr lang="en-US"/>
              <a:t>DGAI Uff. VIII - Rete Mondiale Visti - Schengen Unit - VIS System development and management</a:t>
            </a:r>
            <a:endParaRPr lang="en-US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0270F0AB-A290-41BA-8ED4-D9CBB818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4662" t="12555" r="8974" b="6493"/>
          <a:stretch/>
        </p:blipFill>
        <p:spPr>
          <a:xfrm>
            <a:off x="3086099" y="902970"/>
            <a:ext cx="2606041" cy="2137410"/>
          </a:xfrm>
          <a:prstGeom prst="rect">
            <a:avLst/>
          </a:prstGeom>
          <a:effectLst/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B9FF3BF5-C26C-4665-B075-0AD12FAF672E}"/>
              </a:ext>
            </a:extLst>
          </p:cNvPr>
          <p:cNvSpPr/>
          <p:nvPr/>
        </p:nvSpPr>
        <p:spPr>
          <a:xfrm>
            <a:off x="3017772" y="771099"/>
            <a:ext cx="2740990" cy="2313199"/>
          </a:xfrm>
          <a:prstGeom prst="rect">
            <a:avLst/>
          </a:prstGeom>
          <a:noFill/>
          <a:ln w="38100">
            <a:solidFill>
              <a:srgbClr val="F2F2F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EE511E2-A2B9-49FA-A3D3-2F664263D742}"/>
              </a:ext>
            </a:extLst>
          </p:cNvPr>
          <p:cNvSpPr/>
          <p:nvPr/>
        </p:nvSpPr>
        <p:spPr>
          <a:xfrm>
            <a:off x="5936105" y="1421029"/>
            <a:ext cx="5612308" cy="4652782"/>
          </a:xfrm>
          <a:prstGeom prst="rect">
            <a:avLst/>
          </a:prstGeom>
          <a:noFill/>
          <a:ln w="38100">
            <a:solidFill>
              <a:srgbClr val="F2F2F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040E4A36-6056-4D10-BE28-6D24BDE344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0" t="8827" r="22827" b="-1"/>
          <a:stretch/>
        </p:blipFill>
        <p:spPr>
          <a:xfrm>
            <a:off x="6030806" y="1564650"/>
            <a:ext cx="5467774" cy="4375458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9B02235B-89E9-45D4-9E16-3B181F3393AD}"/>
              </a:ext>
            </a:extLst>
          </p:cNvPr>
          <p:cNvSpPr/>
          <p:nvPr/>
        </p:nvSpPr>
        <p:spPr>
          <a:xfrm>
            <a:off x="5921116" y="771099"/>
            <a:ext cx="5638540" cy="5338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4EDDD37A-67C1-408A-8543-D853A4720F7E}"/>
              </a:ext>
            </a:extLst>
          </p:cNvPr>
          <p:cNvSpPr/>
          <p:nvPr/>
        </p:nvSpPr>
        <p:spPr>
          <a:xfrm>
            <a:off x="3004018" y="3207224"/>
            <a:ext cx="2776621" cy="28807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836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17FF497F-AF2A-4212-941F-745D4A735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2714625" cy="4601183"/>
          </a:xfrm>
        </p:spPr>
        <p:txBody>
          <a:bodyPr>
            <a:normAutofit/>
          </a:bodyPr>
          <a:lstStyle/>
          <a:p>
            <a:r>
              <a:rPr lang="en-US" sz="3200" dirty="0"/>
              <a:t>Take the form to an Italian Representation Office</a:t>
            </a:r>
            <a:endParaRPr lang="it-IT" sz="32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F23651-4C4D-4519-BE74-B655E78D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4C46-4D5A-4266-BE95-C9FF70702B2A}" type="datetime1">
              <a:rPr lang="it-IT" smtClean="0"/>
              <a:pPr/>
              <a:t>12/06/2026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8C4DB7-8370-4B57-8FCA-674877EED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DGIT – Directorate General for Italian Citizens Abroad and Migration Policies </a:t>
            </a:r>
          </a:p>
          <a:p>
            <a:r>
              <a:rPr lang="en-US"/>
              <a:t>DGAI Uff. VIII - Rete Mondiale Visti - Schengen Unit - VIS System development and management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F8C2AD-02CA-4730-934F-2CCAF79A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itolo 10">
            <a:extLst>
              <a:ext uri="{FF2B5EF4-FFF2-40B4-BE49-F238E27FC236}">
                <a16:creationId xmlns:a16="http://schemas.microsoft.com/office/drawing/2014/main" id="{C29F6574-CE41-4747-B866-5AE7C0A2E53A}"/>
              </a:ext>
            </a:extLst>
          </p:cNvPr>
          <p:cNvSpPr txBox="1">
            <a:spLocks/>
          </p:cNvSpPr>
          <p:nvPr/>
        </p:nvSpPr>
        <p:spPr>
          <a:xfrm>
            <a:off x="1144458" y="1123837"/>
            <a:ext cx="3061781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599" y="1771650"/>
            <a:ext cx="5663411" cy="413012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0CBEAF04-176C-4C08-AE00-621083791AB0}"/>
              </a:ext>
            </a:extLst>
          </p:cNvPr>
          <p:cNvSpPr/>
          <p:nvPr/>
        </p:nvSpPr>
        <p:spPr>
          <a:xfrm>
            <a:off x="5646421" y="1520191"/>
            <a:ext cx="5997684" cy="4553620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5402139-D144-4D36-B8BE-DDCFA644D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495" y="846461"/>
            <a:ext cx="2302845" cy="153523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6C9E7C1D-3E45-4054-BD41-0DF71D3DC1AB}"/>
              </a:ext>
            </a:extLst>
          </p:cNvPr>
          <p:cNvSpPr/>
          <p:nvPr/>
        </p:nvSpPr>
        <p:spPr>
          <a:xfrm>
            <a:off x="3002784" y="771099"/>
            <a:ext cx="2494249" cy="1674389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C0B4522-EF8E-4A94-A0A3-563D13BA2BE8}"/>
              </a:ext>
            </a:extLst>
          </p:cNvPr>
          <p:cNvSpPr/>
          <p:nvPr/>
        </p:nvSpPr>
        <p:spPr>
          <a:xfrm>
            <a:off x="2989030" y="2561650"/>
            <a:ext cx="2543090" cy="1038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CAECAEBB-4BA1-4B4B-835A-54EDB4079702}"/>
              </a:ext>
            </a:extLst>
          </p:cNvPr>
          <p:cNvSpPr/>
          <p:nvPr/>
        </p:nvSpPr>
        <p:spPr>
          <a:xfrm>
            <a:off x="5645888" y="749833"/>
            <a:ext cx="6018028" cy="6789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611CDD0-C580-4034-8DED-A1988430F22C}"/>
              </a:ext>
            </a:extLst>
          </p:cNvPr>
          <p:cNvSpPr txBox="1"/>
          <p:nvPr/>
        </p:nvSpPr>
        <p:spPr>
          <a:xfrm>
            <a:off x="4809013" y="1280757"/>
            <a:ext cx="7092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Barcode 1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68280DF-09CD-433D-9B79-6C12811D9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771" y="3889576"/>
            <a:ext cx="1276993" cy="233596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1777B9AA-738A-4692-B725-E685C3D9D66A}"/>
              </a:ext>
            </a:extLst>
          </p:cNvPr>
          <p:cNvSpPr/>
          <p:nvPr/>
        </p:nvSpPr>
        <p:spPr>
          <a:xfrm>
            <a:off x="3006594" y="3723849"/>
            <a:ext cx="2494249" cy="2334051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84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" t="1407" r="179" b="24309"/>
          <a:stretch/>
        </p:blipFill>
        <p:spPr>
          <a:xfrm>
            <a:off x="-219401" y="-1"/>
            <a:ext cx="12411401" cy="6858001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E92CD2A-6B6A-426B-BC02-13D7F2897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16" y="2989081"/>
            <a:ext cx="9004706" cy="879838"/>
          </a:xfrm>
        </p:spPr>
        <p:txBody>
          <a:bodyPr>
            <a:normAutofit fontScale="90000"/>
          </a:bodyPr>
          <a:lstStyle/>
          <a:p>
            <a:r>
              <a:rPr lang="sv-SE" sz="4800" dirty="0"/>
              <a:t>THANK YOU FOR  YOUR ATTENTION</a:t>
            </a:r>
            <a:endParaRPr lang="it-IT" sz="4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A7A0340-2010-414F-977D-AFE36EF73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5236916"/>
            <a:ext cx="7315200" cy="610093"/>
          </a:xfrm>
        </p:spPr>
        <p:txBody>
          <a:bodyPr>
            <a:normAutofit/>
          </a:bodyPr>
          <a:lstStyle/>
          <a:p>
            <a:r>
              <a:rPr lang="en-GB" b="1" dirty="0"/>
              <a:t>Rome, 7 July 2017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AD2FCDE-5DFE-4AEB-8706-BA9C80D9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871" y="6356350"/>
            <a:ext cx="5911517" cy="3651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</a:rPr>
              <a:t>DGIT – Directorate General for Italian Citizens Abroad and Migration Policies  DGAI </a:t>
            </a:r>
            <a:r>
              <a:rPr lang="en-US" sz="1000" dirty="0" err="1">
                <a:solidFill>
                  <a:srgbClr val="FFFFFF"/>
                </a:solidFill>
              </a:rPr>
              <a:t>Uff</a:t>
            </a:r>
            <a:r>
              <a:rPr lang="en-US" sz="1000" dirty="0">
                <a:solidFill>
                  <a:srgbClr val="FFFFFF"/>
                </a:solidFill>
              </a:rPr>
              <a:t>. VIII - Rete </a:t>
            </a:r>
            <a:r>
              <a:rPr lang="en-US" sz="1000" dirty="0" err="1">
                <a:solidFill>
                  <a:srgbClr val="FFFFFF"/>
                </a:solidFill>
              </a:rPr>
              <a:t>Mondiale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 err="1">
                <a:solidFill>
                  <a:srgbClr val="FFFFFF"/>
                </a:solidFill>
              </a:rPr>
              <a:t>Visti</a:t>
            </a:r>
            <a:r>
              <a:rPr lang="en-US" sz="1000" dirty="0">
                <a:solidFill>
                  <a:srgbClr val="FFFFFF"/>
                </a:solidFill>
              </a:rPr>
              <a:t> - Schengen Unit - VIS System development and management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C597396-07A7-44FD-BCBD-0C7ADAFA4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700" y="1189163"/>
            <a:ext cx="2309178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9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87" name="Rectangle 8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Rectangle 9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0" name="Rectangle 9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9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Rectangle 9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D18EA7-C5E3-40F4-8C3D-BBC9D657EF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fld id="{A2332C54-2169-4ECE-B8ED-C3C8719B807B}" type="datetime1">
              <a:rPr lang="en-US" smtClean="0"/>
              <a:pPr/>
              <a:t>6/12/2026</a:t>
            </a:fld>
            <a:endParaRPr lang="en-US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EAD82DCF-D9C7-470A-B26D-D349A171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DGIT – Directorate General for Italian Citizens Abroad and Migration Policies </a:t>
            </a:r>
          </a:p>
          <a:p>
            <a:pPr>
              <a:lnSpc>
                <a:spcPct val="80000"/>
              </a:lnSpc>
            </a:pPr>
            <a:r>
              <a:rPr lang="en-US"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DGAI Uff. VIII - Rete Mondiale Visti - Schengen Unit - VIS System development and management</a:t>
            </a:r>
            <a:endParaRPr lang="en-US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4D2AF8-C3F9-42AF-B797-36B6E294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76EFF2B7-D621-46EE-ABE5-3C705337A7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7014" y="1392191"/>
            <a:ext cx="4197292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spc="-100" dirty="0"/>
              <a:t>Italian VIS National System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79D50569-DA48-4791-B27B-7E7EDBB0F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020" y="813724"/>
            <a:ext cx="6023502" cy="525687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1CB7C90-B0FA-4CF8-815A-6AD04170A64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043" y="244550"/>
            <a:ext cx="1476483" cy="4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6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C29F6574-CE41-4747-B866-5AE7C0A2E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2106" y="2652599"/>
            <a:ext cx="2947482" cy="4601183"/>
          </a:xfrm>
        </p:spPr>
        <p:txBody>
          <a:bodyPr/>
          <a:lstStyle/>
          <a:p>
            <a:r>
              <a:rPr lang="it-IT"/>
              <a:t>Online application forms</a:t>
            </a:r>
            <a:endParaRPr lang="it-IT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9F3C2F2-E716-4621-9873-07DCDB0B2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6F88E-BAA8-4A26-85A5-E8A2EBE1E10B}" type="datetime1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AC33ACDA-C89C-4FE1-9543-60F4EC3C4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DGIT – Directorate General for Italian Citizens Abroad and Migration Policies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DGAI Uff. VIII - Rete Mondiale Visti - Schengen Unit - VIS System development and management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0270F0AB-A290-41BA-8ED4-D9CBB818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Titolo 3">
            <a:extLst>
              <a:ext uri="{FF2B5EF4-FFF2-40B4-BE49-F238E27FC236}">
                <a16:creationId xmlns:a16="http://schemas.microsoft.com/office/drawing/2014/main" id="{578471ED-8BDF-472F-8578-13900DF51110}"/>
              </a:ext>
            </a:extLst>
          </p:cNvPr>
          <p:cNvSpPr txBox="1">
            <a:spLocks/>
          </p:cNvSpPr>
          <p:nvPr/>
        </p:nvSpPr>
        <p:spPr>
          <a:xfrm>
            <a:off x="227013" y="1674254"/>
            <a:ext cx="2367598" cy="4391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Italian VIS National System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Online </a:t>
            </a:r>
            <a:r>
              <a:rPr kumimoji="0" lang="it-IT" sz="3600" b="0" i="0" u="none" strike="noStrike" kern="1200" cap="none" spc="-6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application</a:t>
            </a:r>
            <a:r>
              <a:rPr kumimoji="0" lang="it-IT" sz="36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</a:t>
            </a:r>
            <a:r>
              <a:rPr kumimoji="0" lang="it-IT" sz="3600" b="0" i="0" u="none" strike="noStrike" kern="1200" cap="none" spc="-6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form</a:t>
            </a:r>
            <a:endParaRPr kumimoji="0" lang="it-IT" sz="3600" b="1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8410" y="863600"/>
            <a:ext cx="8358653" cy="5121275"/>
          </a:xfrm>
        </p:spPr>
      </p:pic>
    </p:spTree>
    <p:extLst>
      <p:ext uri="{BB962C8B-B14F-4D97-AF65-F5344CB8AC3E}">
        <p14:creationId xmlns:p14="http://schemas.microsoft.com/office/powerpoint/2010/main" val="350341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A7FACD-A577-4F72-A2F3-D5FC8450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665288"/>
            <a:ext cx="2364551" cy="4059732"/>
          </a:xfrm>
        </p:spPr>
        <p:txBody>
          <a:bodyPr anchor="t">
            <a:noAutofit/>
          </a:bodyPr>
          <a:lstStyle/>
          <a:p>
            <a:r>
              <a:rPr lang="en-US" sz="2000" dirty="0"/>
              <a:t>Fill out the online application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/>
              <a:t>Step 1</a:t>
            </a:r>
            <a:br>
              <a:rPr lang="en-US" dirty="0"/>
            </a:br>
            <a:r>
              <a:rPr lang="en-US" dirty="0"/>
              <a:t>Applicant Master</a:t>
            </a:r>
            <a:br>
              <a:rPr lang="en-US" dirty="0"/>
            </a:br>
            <a:endParaRPr lang="it-IT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A1DB71F4-6095-4E7A-88A4-69DC1195C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180"/>
          <a:stretch/>
        </p:blipFill>
        <p:spPr>
          <a:xfrm>
            <a:off x="2892425" y="765175"/>
            <a:ext cx="8748714" cy="5292726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51FD55-81A9-4757-8602-8D1EB12A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DB04C46-4D5A-4266-BE95-C9FF70702B2A}" type="datetime1">
              <a:rPr lang="it-IT" noProof="0" smtClean="0"/>
              <a:pPr lvl="0"/>
              <a:t>12/06/2026</a:t>
            </a:fld>
            <a:endParaRPr lang="en-US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80754B-7D20-4D30-95BF-45243A99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/>
              <a:t>DGIT – Directorate General for Italian Citizens Abroad and Migration Policies </a:t>
            </a:r>
          </a:p>
          <a:p>
            <a:pPr lvl="0"/>
            <a:r>
              <a:rPr lang="en-US" noProof="0"/>
              <a:t>DGAI Uff. VIII - Rete Mondiale Visti - Schengen Unit - VIS System development and management</a:t>
            </a:r>
            <a:endParaRPr lang="en-US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75C1B3-A277-477C-B953-0F3DC3BD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AB73BC-B049-4115-A692-8D63A059BFB8}" type="slidenum">
              <a:rPr lang="en-US" noProof="0" smtClean="0"/>
              <a:pPr lvl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021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A7FACD-A577-4F72-A2F3-D5FC8450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665288"/>
            <a:ext cx="2364551" cy="4059732"/>
          </a:xfrm>
        </p:spPr>
        <p:txBody>
          <a:bodyPr anchor="t">
            <a:noAutofit/>
          </a:bodyPr>
          <a:lstStyle/>
          <a:p>
            <a:r>
              <a:rPr lang="en-US" sz="2000" dirty="0"/>
              <a:t>Fill out the online application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/>
              <a:t>Step 2</a:t>
            </a:r>
            <a:br>
              <a:rPr lang="en-US" dirty="0"/>
            </a:br>
            <a:r>
              <a:rPr lang="en-US" dirty="0"/>
              <a:t>Residence/</a:t>
            </a:r>
            <a:br>
              <a:rPr lang="en-US" dirty="0"/>
            </a:br>
            <a:r>
              <a:rPr lang="en-US" dirty="0"/>
              <a:t>Domicile</a:t>
            </a:r>
            <a:br>
              <a:rPr lang="it-IT" dirty="0"/>
            </a:br>
            <a:br>
              <a:rPr lang="en-US" dirty="0"/>
            </a:br>
            <a:endParaRPr lang="it-IT" dirty="0"/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CD2417CE-AA0D-4E79-857E-EC684AA07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6722"/>
          <a:stretch/>
        </p:blipFill>
        <p:spPr>
          <a:xfrm>
            <a:off x="2916000" y="765175"/>
            <a:ext cx="8712000" cy="5294007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51FD55-81A9-4757-8602-8D1EB12A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DB04C46-4D5A-4266-BE95-C9FF70702B2A}" type="datetime1">
              <a:rPr lang="it-IT" noProof="0" smtClean="0"/>
              <a:pPr lvl="0"/>
              <a:t>12/06/2026</a:t>
            </a:fld>
            <a:endParaRPr lang="en-US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80754B-7D20-4D30-95BF-45243A99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/>
              <a:t>DGIT – Directorate General for Italian Citizens Abroad and Migration Policies </a:t>
            </a:r>
          </a:p>
          <a:p>
            <a:pPr lvl="0"/>
            <a:r>
              <a:rPr lang="en-US" noProof="0"/>
              <a:t>DGAI Uff. VIII - Rete Mondiale Visti - Schengen Unit - VIS System development and management</a:t>
            </a:r>
            <a:endParaRPr lang="en-US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75C1B3-A277-477C-B953-0F3DC3BD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AB73BC-B049-4115-A692-8D63A059BFB8}" type="slidenum">
              <a:rPr lang="en-US" noProof="0" smtClean="0"/>
              <a:pPr lvl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0305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A7FACD-A577-4F72-A2F3-D5FC8450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665288"/>
            <a:ext cx="2364551" cy="4059732"/>
          </a:xfrm>
        </p:spPr>
        <p:txBody>
          <a:bodyPr anchor="t">
            <a:noAutofit/>
          </a:bodyPr>
          <a:lstStyle/>
          <a:p>
            <a:r>
              <a:rPr lang="en-US" sz="2000" dirty="0"/>
              <a:t>Fill out the online application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/>
              <a:t>Step 3</a:t>
            </a:r>
            <a:br>
              <a:rPr lang="en-US" dirty="0"/>
            </a:br>
            <a:r>
              <a:rPr lang="en-US" dirty="0"/>
              <a:t>Parents or legal guardian</a:t>
            </a:r>
            <a:br>
              <a:rPr lang="it-IT" dirty="0"/>
            </a:br>
            <a:br>
              <a:rPr lang="en-US" dirty="0"/>
            </a:br>
            <a:endParaRPr lang="it-IT" dirty="0"/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CAB8AF86-D2CD-4F31-B3C3-6FC375229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558"/>
          <a:stretch/>
        </p:blipFill>
        <p:spPr>
          <a:xfrm>
            <a:off x="2916000" y="765175"/>
            <a:ext cx="8712000" cy="5249036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51FD55-81A9-4757-8602-8D1EB12A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DB04C46-4D5A-4266-BE95-C9FF70702B2A}" type="datetime1">
              <a:rPr lang="it-IT" noProof="0" smtClean="0"/>
              <a:pPr lvl="0"/>
              <a:t>12/06/2026</a:t>
            </a:fld>
            <a:endParaRPr lang="en-US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80754B-7D20-4D30-95BF-45243A99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/>
              <a:t>DGIT – Directorate General for Italian Citizens Abroad and Migration Policies </a:t>
            </a:r>
          </a:p>
          <a:p>
            <a:pPr lvl="0"/>
            <a:r>
              <a:rPr lang="en-US" noProof="0"/>
              <a:t>DGAI Uff. VIII - Rete Mondiale Visti - Schengen Unit - VIS System development and management</a:t>
            </a:r>
            <a:endParaRPr lang="en-US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75C1B3-A277-477C-B953-0F3DC3BD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AB73BC-B049-4115-A692-8D63A059BFB8}" type="slidenum">
              <a:rPr lang="en-US" noProof="0" smtClean="0"/>
              <a:pPr lvl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569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A7FACD-A577-4F72-A2F3-D5FC8450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665288"/>
            <a:ext cx="2364551" cy="4059732"/>
          </a:xfrm>
        </p:spPr>
        <p:txBody>
          <a:bodyPr anchor="t">
            <a:noAutofit/>
          </a:bodyPr>
          <a:lstStyle/>
          <a:p>
            <a:r>
              <a:rPr lang="en-US" sz="2000" dirty="0"/>
              <a:t>Fill out the online application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/>
              <a:t>Step 4</a:t>
            </a:r>
            <a:br>
              <a:rPr lang="en-US" dirty="0"/>
            </a:br>
            <a:r>
              <a:rPr lang="en-US" dirty="0"/>
              <a:t>Documents</a:t>
            </a:r>
            <a:br>
              <a:rPr lang="en-US" dirty="0"/>
            </a:br>
            <a:endParaRPr lang="it-IT" dirty="0"/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CBEE9222-8B0E-47F8-A493-DCFA15113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6869"/>
          <a:stretch/>
        </p:blipFill>
        <p:spPr>
          <a:xfrm>
            <a:off x="2916000" y="765175"/>
            <a:ext cx="8712000" cy="5279016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51FD55-81A9-4757-8602-8D1EB12A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DB04C46-4D5A-4266-BE95-C9FF70702B2A}" type="datetime1">
              <a:rPr lang="it-IT" noProof="0" smtClean="0"/>
              <a:pPr lvl="0"/>
              <a:t>12/06/2026</a:t>
            </a:fld>
            <a:endParaRPr lang="en-US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80754B-7D20-4D30-95BF-45243A99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/>
              <a:t>DGIT – Directorate General for Italian Citizens Abroad and Migration Policies </a:t>
            </a:r>
          </a:p>
          <a:p>
            <a:pPr lvl="0"/>
            <a:r>
              <a:rPr lang="en-US" noProof="0"/>
              <a:t>DGAI Uff. VIII - Rete Mondiale Visti - Schengen Unit - VIS System development and management</a:t>
            </a:r>
            <a:endParaRPr lang="en-US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75C1B3-A277-477C-B953-0F3DC3BD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AB73BC-B049-4115-A692-8D63A059BFB8}" type="slidenum">
              <a:rPr lang="en-US" noProof="0" smtClean="0"/>
              <a:pPr lvl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985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A7FACD-A577-4F72-A2F3-D5FC8450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665288"/>
            <a:ext cx="2364551" cy="4059732"/>
          </a:xfrm>
        </p:spPr>
        <p:txBody>
          <a:bodyPr anchor="t">
            <a:noAutofit/>
          </a:bodyPr>
          <a:lstStyle/>
          <a:p>
            <a:r>
              <a:rPr lang="en-US" sz="2000" dirty="0"/>
              <a:t>Fill out the online application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/>
              <a:t>Step 5</a:t>
            </a:r>
            <a:br>
              <a:rPr lang="en-US" dirty="0"/>
            </a:br>
            <a:r>
              <a:rPr lang="en-US" dirty="0"/>
              <a:t>Travel Documents</a:t>
            </a:r>
            <a:br>
              <a:rPr lang="en-US" dirty="0"/>
            </a:b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51FD55-81A9-4757-8602-8D1EB12A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DB04C46-4D5A-4266-BE95-C9FF70702B2A}" type="datetime1">
              <a:rPr lang="it-IT" noProof="0" smtClean="0"/>
              <a:pPr lvl="0"/>
              <a:t>12/06/2026</a:t>
            </a:fld>
            <a:endParaRPr lang="en-US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80754B-7D20-4D30-95BF-45243A99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/>
              <a:t>DGIT – Directorate General for Italian Citizens Abroad and Migration Policies </a:t>
            </a:r>
          </a:p>
          <a:p>
            <a:pPr lvl="0"/>
            <a:r>
              <a:rPr lang="en-US" noProof="0"/>
              <a:t>DGAI Uff. VIII - Rete Mondiale Visti - Schengen Unit - VIS System development and management</a:t>
            </a:r>
            <a:endParaRPr lang="en-US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582A9EF-A265-4B0F-8AB8-A46BC8C65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459"/>
          <a:stretch/>
        </p:blipFill>
        <p:spPr>
          <a:xfrm>
            <a:off x="2911881" y="765175"/>
            <a:ext cx="8729257" cy="5315585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75C1B3-A277-477C-B953-0F3DC3BD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AB73BC-B049-4115-A692-8D63A059BFB8}" type="slidenum">
              <a:rPr lang="en-US" noProof="0" smtClean="0"/>
              <a:pPr lvl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268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A7FACD-A577-4F72-A2F3-D5FC8450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665288"/>
            <a:ext cx="2364551" cy="4059732"/>
          </a:xfrm>
        </p:spPr>
        <p:txBody>
          <a:bodyPr anchor="t">
            <a:noAutofit/>
          </a:bodyPr>
          <a:lstStyle/>
          <a:p>
            <a:r>
              <a:rPr lang="en-US" sz="2000" dirty="0"/>
              <a:t>Fill out the online application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/>
              <a:t>Step 6</a:t>
            </a:r>
            <a:br>
              <a:rPr lang="en-US" dirty="0"/>
            </a:br>
            <a:r>
              <a:rPr lang="en-US" dirty="0"/>
              <a:t>Inviting/</a:t>
            </a:r>
            <a:br>
              <a:rPr lang="en-US" dirty="0"/>
            </a:br>
            <a:r>
              <a:rPr lang="en-US" dirty="0"/>
              <a:t>Supervisor</a:t>
            </a:r>
            <a:br>
              <a:rPr lang="en-US" dirty="0"/>
            </a:br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EDFDED9F-E399-4E74-97EA-1828FF2AE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283"/>
          <a:stretch/>
        </p:blipFill>
        <p:spPr>
          <a:xfrm>
            <a:off x="2929138" y="765175"/>
            <a:ext cx="8712000" cy="5264026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51FD55-81A9-4757-8602-8D1EB12A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DB04C46-4D5A-4266-BE95-C9FF70702B2A}" type="datetime1">
              <a:rPr lang="it-IT" noProof="0" smtClean="0"/>
              <a:pPr lvl="0"/>
              <a:t>12/06/2026</a:t>
            </a:fld>
            <a:endParaRPr lang="en-US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80754B-7D20-4D30-95BF-45243A99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/>
              <a:t>DGIT – Directorate General for Italian Citizens Abroad and Migration Policies </a:t>
            </a:r>
          </a:p>
          <a:p>
            <a:pPr lvl="0"/>
            <a:r>
              <a:rPr lang="en-US" noProof="0"/>
              <a:t>DGAI Uff. VIII - Rete Mondiale Visti - Schengen Unit - VIS System development and management</a:t>
            </a:r>
            <a:endParaRPr lang="en-US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75C1B3-A277-477C-B953-0F3DC3BD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AB73BC-B049-4115-A692-8D63A059BFB8}" type="slidenum">
              <a:rPr lang="en-US" noProof="0" smtClean="0"/>
              <a:pPr lvl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0409742"/>
      </p:ext>
    </p:extLst>
  </p:cSld>
  <p:clrMapOvr>
    <a:masterClrMapping/>
  </p:clrMapOvr>
</p:sld>
</file>

<file path=ppt/theme/theme1.xml><?xml version="1.0" encoding="utf-8"?>
<a:theme xmlns:a="http://schemas.openxmlformats.org/drawingml/2006/main" name="Cornice">
  <a:themeElements>
    <a:clrScheme name="Cornic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rnic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rnic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Cornice</Template>
  <TotalTime>677</TotalTime>
  <Words>549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Wingdings 2</vt:lpstr>
      <vt:lpstr>Cornice</vt:lpstr>
      <vt:lpstr>Italian VIS National System Innovation Path</vt:lpstr>
      <vt:lpstr>Italian VIS National System</vt:lpstr>
      <vt:lpstr>Online application forms</vt:lpstr>
      <vt:lpstr>Fill out the online application   Step 1 Applicant Master </vt:lpstr>
      <vt:lpstr>Fill out the online application   Step 2 Residence/ Domicile  </vt:lpstr>
      <vt:lpstr>Fill out the online application   Step 3 Parents or legal guardian  </vt:lpstr>
      <vt:lpstr>Fill out the online application   Step 4 Documents </vt:lpstr>
      <vt:lpstr>Fill out the online application   Step 5 Travel Documents </vt:lpstr>
      <vt:lpstr>Fill out the online application   Step 6 Inviting/ Supervisor </vt:lpstr>
      <vt:lpstr>Fill out the online application   Step 7 References EU, EEA OR CH citizens  </vt:lpstr>
      <vt:lpstr>Print the form containing the 2D barcode</vt:lpstr>
      <vt:lpstr>Take the form to an Italian Representation Office</vt:lpstr>
      <vt:lpstr>THANK YOU FOR 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Paoletti Stefania</dc:creator>
  <cp:lastModifiedBy>joumana.karam</cp:lastModifiedBy>
  <cp:revision>97</cp:revision>
  <dcterms:created xsi:type="dcterms:W3CDTF">2017-06-28T08:32:35Z</dcterms:created>
  <dcterms:modified xsi:type="dcterms:W3CDTF">2026-06-12T11:50:32Z</dcterms:modified>
</cp:coreProperties>
</file>